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9" r:id="rId2"/>
    <p:sldId id="258" r:id="rId3"/>
    <p:sldId id="260" r:id="rId4"/>
    <p:sldId id="283" r:id="rId5"/>
    <p:sldId id="261" r:id="rId6"/>
    <p:sldId id="285" r:id="rId7"/>
    <p:sldId id="271" r:id="rId8"/>
  </p:sldIdLst>
  <p:sldSz cx="9144000" cy="6858000" type="screen4x3"/>
  <p:notesSz cx="6669088" cy="9872663"/>
  <p:embeddedFontLst>
    <p:embeddedFont>
      <p:font typeface="PT Sans Narrow" panose="020B0506020203020204" pitchFamily="34" charset="0"/>
      <p:regular r:id="rId10"/>
      <p:bold r:id="rId11"/>
    </p:embeddedFont>
    <p:embeddedFont>
      <p:font typeface="Quicksand" panose="020B0604020202020204" charset="0"/>
      <p:regular r:id="rId12"/>
      <p:bold r:id="rId13"/>
    </p:embeddedFont>
    <p:embeddedFont>
      <p:font typeface="Quire Sans" panose="020B05020404000200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7F9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81152F-C90F-4A32-9589-C28A18C24F2D}">
  <a:tblStyle styleId="{9981152F-C90F-4A32-9589-C28A18C24F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8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9646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58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764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pagina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400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7F9C41"/>
              </a:buClr>
              <a:buSzPct val="100000"/>
              <a:defRPr sz="6000">
                <a:solidFill>
                  <a:srgbClr val="7F9C4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6000"/>
            </a:lvl2pPr>
            <a:lvl3pPr lvl="2" rtl="0">
              <a:spcBef>
                <a:spcPts val="0"/>
              </a:spcBef>
              <a:buSzPct val="100000"/>
              <a:defRPr sz="6000"/>
            </a:lvl3pPr>
            <a:lvl4pPr lvl="3" rtl="0">
              <a:spcBef>
                <a:spcPts val="0"/>
              </a:spcBef>
              <a:buSzPct val="100000"/>
              <a:defRPr sz="6000"/>
            </a:lvl4pPr>
            <a:lvl5pPr lvl="4" rtl="0">
              <a:spcBef>
                <a:spcPts val="0"/>
              </a:spcBef>
              <a:buSzPct val="100000"/>
              <a:defRPr sz="6000"/>
            </a:lvl5pPr>
            <a:lvl6pPr lvl="5" rtl="0">
              <a:spcBef>
                <a:spcPts val="0"/>
              </a:spcBef>
              <a:buSzPct val="100000"/>
              <a:defRPr sz="6000"/>
            </a:lvl6pPr>
            <a:lvl7pPr lvl="6" rtl="0">
              <a:spcBef>
                <a:spcPts val="0"/>
              </a:spcBef>
              <a:buSzPct val="100000"/>
              <a:defRPr sz="6000"/>
            </a:lvl7pPr>
            <a:lvl8pPr lvl="7" rtl="0">
              <a:spcBef>
                <a:spcPts val="0"/>
              </a:spcBef>
              <a:buSzPct val="100000"/>
              <a:defRPr sz="6000"/>
            </a:lvl8pPr>
            <a:lvl9pPr lvl="8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903825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een een kop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7F9C41"/>
              </a:buClr>
              <a:buSzPct val="100000"/>
              <a:defRPr sz="3000">
                <a:solidFill>
                  <a:srgbClr val="7F9C41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None/>
              <a:defRPr sz="1800"/>
            </a:lvl1pPr>
            <a:lvl2pPr lvl="1" rtl="0">
              <a:spcBef>
                <a:spcPts val="0"/>
              </a:spcBef>
              <a:buSzPct val="100000"/>
              <a:buNone/>
              <a:defRPr sz="1800"/>
            </a:lvl2pPr>
            <a:lvl3pPr lvl="2" rtl="0">
              <a:spcBef>
                <a:spcPts val="0"/>
              </a:spcBef>
              <a:buSzPct val="100000"/>
              <a:buNone/>
              <a:defRPr sz="1800"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7F9C41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en + kop + kolom">
    <p:bg>
      <p:bgPr>
        <a:solidFill>
          <a:srgbClr val="7F9C4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2E3037"/>
              </a:buClr>
              <a:buSzPct val="100000"/>
              <a:buNone/>
              <a:defRPr sz="2200">
                <a:solidFill>
                  <a:srgbClr val="2E3037"/>
                </a:solidFill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None/>
              <a:defRPr sz="1800" b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808725" y="800825"/>
            <a:ext cx="190200" cy="190200"/>
          </a:xfrm>
          <a:prstGeom prst="ellipse">
            <a:avLst/>
          </a:prstGeom>
          <a:solidFill>
            <a:srgbClr val="434343"/>
          </a:solidFill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onk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7F9C41"/>
          </a:solidFill>
          <a:ln w="9525" cap="flat" cmpd="sng">
            <a:solidFill>
              <a:srgbClr val="7F9C4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oen">
    <p:bg>
      <p:bgPr>
        <a:solidFill>
          <a:srgbClr val="7F9C4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434343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2051720" y="3284984"/>
            <a:ext cx="6408712" cy="280831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Fietspad </a:t>
            </a:r>
            <a:br>
              <a:rPr lang="e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Moerdijk-Zevenbergen</a:t>
            </a:r>
            <a:br>
              <a:rPr lang="e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</a:t>
            </a:r>
            <a:r>
              <a:rPr lang="e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zaken</a:t>
            </a:r>
            <a:br>
              <a:rPr lang="e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september 2022</a:t>
            </a:r>
            <a:endParaRPr lang="e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" name="Shape 91" descr="gemmoerdijklogocymkkopie-klei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833" y="3151549"/>
            <a:ext cx="1256358" cy="554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Shape 92"/>
          <p:cNvGrpSpPr/>
          <p:nvPr/>
        </p:nvGrpSpPr>
        <p:grpSpPr>
          <a:xfrm>
            <a:off x="169423" y="2689825"/>
            <a:ext cx="1471181" cy="1478342"/>
            <a:chOff x="-94001" y="2485641"/>
            <a:chExt cx="1935000" cy="1897500"/>
          </a:xfrm>
        </p:grpSpPr>
        <p:sp>
          <p:nvSpPr>
            <p:cNvPr id="93" name="Shape 93"/>
            <p:cNvSpPr/>
            <p:nvPr/>
          </p:nvSpPr>
          <p:spPr>
            <a:xfrm>
              <a:off x="-94001" y="2485641"/>
              <a:ext cx="1935000" cy="18975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7F9C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pic>
          <p:nvPicPr>
            <p:cNvPr id="94" name="Shape 94" descr="gemmoerdijklogocymkkopie-klein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273" y="3078278"/>
              <a:ext cx="1652450" cy="712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/>
          <a:srcRect l="22320" t="30655" r="4465" b="20238"/>
          <a:stretch/>
        </p:blipFill>
        <p:spPr>
          <a:xfrm rot="20929498">
            <a:off x="153573" y="4062008"/>
            <a:ext cx="1476000" cy="1485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2002275" y="4082481"/>
            <a:ext cx="1273581" cy="60666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b="1" dirty="0">
                <a:solidFill>
                  <a:srgbClr val="434343"/>
                </a:solidFill>
              </a:rPr>
              <a:t>Hallo!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4294967295"/>
          </p:nvPr>
        </p:nvSpPr>
        <p:spPr>
          <a:xfrm>
            <a:off x="2002276" y="4485447"/>
            <a:ext cx="2772874" cy="81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F3F3F3"/>
                </a:solidFill>
              </a:rPr>
              <a:t>Thijs Gilde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083302" y="5035813"/>
            <a:ext cx="2704722" cy="81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dirty="0">
                <a:solidFill>
                  <a:srgbClr val="F3F3F3"/>
                </a:solidFill>
              </a:rPr>
              <a:t>projectmanager</a:t>
            </a:r>
          </a:p>
          <a:p>
            <a:pPr lvl="0">
              <a:spcBef>
                <a:spcPts val="0"/>
              </a:spcBef>
              <a:buNone/>
            </a:pPr>
            <a:endParaRPr sz="2200" dirty="0"/>
          </a:p>
        </p:txBody>
      </p:sp>
      <p:grpSp>
        <p:nvGrpSpPr>
          <p:cNvPr id="83" name="Shape 83"/>
          <p:cNvGrpSpPr/>
          <p:nvPr/>
        </p:nvGrpSpPr>
        <p:grpSpPr>
          <a:xfrm>
            <a:off x="8672625" y="6405900"/>
            <a:ext cx="414000" cy="391500"/>
            <a:chOff x="6464100" y="6466500"/>
            <a:chExt cx="414000" cy="391500"/>
          </a:xfrm>
        </p:grpSpPr>
        <p:sp>
          <p:nvSpPr>
            <p:cNvPr id="84" name="Shape 84"/>
            <p:cNvSpPr/>
            <p:nvPr/>
          </p:nvSpPr>
          <p:spPr>
            <a:xfrm>
              <a:off x="6464100" y="6466500"/>
              <a:ext cx="414000" cy="391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pic>
          <p:nvPicPr>
            <p:cNvPr id="85" name="Shape 85" descr="gemmoerdijklogocymkkopi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97130" y="6567150"/>
              <a:ext cx="347927" cy="190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1143000" y="667450"/>
            <a:ext cx="7722900" cy="45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434343"/>
                </a:solidFill>
              </a:rPr>
              <a:t>WAT GAAN WE VANDAAG BESPREKEN?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87675" y="1556792"/>
            <a:ext cx="6984725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</a:pPr>
            <a:endParaRPr lang="nl-NL" sz="2200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57200" rtl="0">
              <a:spcBef>
                <a:spcPts val="0"/>
              </a:spcBef>
              <a:buAutoNum type="arabicPeriod"/>
            </a:pPr>
            <a:r>
              <a:rPr lang="nl-NL" sz="2200" dirty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Nieuwe ontwikkelingen</a:t>
            </a:r>
          </a:p>
          <a:p>
            <a:pPr marL="457200" lvl="0" indent="-457200" rtl="0">
              <a:spcBef>
                <a:spcPts val="0"/>
              </a:spcBef>
              <a:buAutoNum type="arabicPeriod"/>
            </a:pPr>
            <a:endParaRPr lang="nl-NL" sz="2200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57200" rtl="0">
              <a:spcBef>
                <a:spcPts val="0"/>
              </a:spcBef>
              <a:buAutoNum type="arabicPeriod"/>
            </a:pPr>
            <a:r>
              <a:rPr lang="nl-NL" sz="2200" dirty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Aangepaste scope (reikwijdte van het project)</a:t>
            </a:r>
          </a:p>
          <a:p>
            <a:pPr marL="457200" lvl="0" indent="-457200" rtl="0">
              <a:spcBef>
                <a:spcPts val="0"/>
              </a:spcBef>
              <a:buAutoNum type="arabicPeriod"/>
            </a:pPr>
            <a:endParaRPr lang="nl-NL" sz="2200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57200" rtl="0">
              <a:spcBef>
                <a:spcPts val="0"/>
              </a:spcBef>
              <a:buAutoNum type="arabicPeriod"/>
            </a:pPr>
            <a:r>
              <a:rPr lang="nl-NL" sz="2200" dirty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Vervolgstappen &amp; planning</a:t>
            </a:r>
          </a:p>
          <a:p>
            <a:pPr lvl="0" rtl="0">
              <a:spcBef>
                <a:spcPts val="0"/>
              </a:spcBef>
            </a:pPr>
            <a:endParaRPr lang="en" sz="2200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1619672" y="667450"/>
            <a:ext cx="7246228" cy="45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434343"/>
                </a:solidFill>
              </a:rPr>
              <a:t>NIEUWE ONTWIKKELINGEN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87675" y="1257160"/>
            <a:ext cx="7416773" cy="5196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lvl="1" indent="-342900">
              <a:buClr>
                <a:srgbClr val="434343"/>
              </a:buClr>
              <a:buSzPct val="100000"/>
              <a:buFont typeface="Courier New" panose="02070309020205020404" pitchFamily="49" charset="0"/>
              <a:buChar char="o"/>
            </a:pPr>
            <a:r>
              <a:rPr lang="nl-NL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Metingen aantal fietsers en snelheid autoverkeer</a:t>
            </a:r>
          </a:p>
          <a:p>
            <a:pPr marL="342900" lvl="1" indent="-342900">
              <a:buClr>
                <a:srgbClr val="434343"/>
              </a:buClr>
              <a:buSzPct val="100000"/>
              <a:buFont typeface="Courier New" panose="02070309020205020404" pitchFamily="49" charset="0"/>
              <a:buChar char="o"/>
            </a:pPr>
            <a:endParaRPr lang="nl-NL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1" indent="-342900">
              <a:buClr>
                <a:srgbClr val="434343"/>
              </a:buClr>
              <a:buSzPct val="100000"/>
              <a:buFont typeface="Courier New" panose="02070309020205020404" pitchFamily="49" charset="0"/>
              <a:buChar char="o"/>
            </a:pPr>
            <a:r>
              <a:rPr lang="nl-NL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Verkeerskundig advies = inzet nieuwe scope:</a:t>
            </a:r>
          </a:p>
          <a:p>
            <a:pPr marL="704850" lvl="1" indent="-342900">
              <a:buClr>
                <a:srgbClr val="434343"/>
              </a:buClr>
              <a:buSzPct val="100000"/>
              <a:buFont typeface="PT Sans Narrow" panose="020B0506020203020204" pitchFamily="34" charset="0"/>
              <a:buChar char="-"/>
            </a:pPr>
            <a:r>
              <a:rPr lang="nl-NL" sz="2200" dirty="0" err="1">
                <a:solidFill>
                  <a:srgbClr val="434343"/>
                </a:solidFill>
                <a:latin typeface="Quicksand"/>
                <a:sym typeface="Quicksand"/>
              </a:rPr>
              <a:t>vrijliggend</a:t>
            </a:r>
            <a:r>
              <a:rPr lang="nl-NL" sz="2200" dirty="0">
                <a:solidFill>
                  <a:srgbClr val="434343"/>
                </a:solidFill>
                <a:latin typeface="Quicksand"/>
                <a:sym typeface="Quicksand"/>
              </a:rPr>
              <a:t> fietspad 3,5 m breed (behoudens </a:t>
            </a:r>
            <a:r>
              <a:rPr lang="nl-NL" sz="2200" dirty="0" err="1">
                <a:solidFill>
                  <a:srgbClr val="434343"/>
                </a:solidFill>
                <a:latin typeface="Quicksand"/>
                <a:sym typeface="Quicksand"/>
              </a:rPr>
              <a:t>tpv</a:t>
            </a:r>
            <a:r>
              <a:rPr lang="nl-NL" sz="2200" dirty="0">
                <a:solidFill>
                  <a:srgbClr val="434343"/>
                </a:solidFill>
                <a:latin typeface="Quicksand"/>
                <a:sym typeface="Quicksand"/>
              </a:rPr>
              <a:t> knelpunten)</a:t>
            </a:r>
          </a:p>
          <a:p>
            <a:pPr marL="704850" lvl="6" indent="-342900">
              <a:buClr>
                <a:srgbClr val="434343"/>
              </a:buClr>
              <a:buSzPct val="100000"/>
              <a:buFont typeface="PT Sans Narrow" panose="020B0506020203020204" pitchFamily="34" charset="0"/>
              <a:buChar char="-"/>
            </a:pPr>
            <a:r>
              <a:rPr lang="nl-NL" sz="2200" dirty="0">
                <a:solidFill>
                  <a:srgbClr val="434343"/>
                </a:solidFill>
                <a:latin typeface="Quicksand"/>
                <a:sym typeface="Quicksand"/>
              </a:rPr>
              <a:t>waar mogelijk </a:t>
            </a:r>
            <a:r>
              <a:rPr lang="nl-NL" sz="2200" dirty="0" err="1">
                <a:solidFill>
                  <a:srgbClr val="434343"/>
                </a:solidFill>
                <a:latin typeface="Quicksand"/>
                <a:sym typeface="Quicksand"/>
              </a:rPr>
              <a:t>snelheidsremmende</a:t>
            </a:r>
            <a:r>
              <a:rPr lang="nl-NL" sz="2200" dirty="0">
                <a:solidFill>
                  <a:srgbClr val="434343"/>
                </a:solidFill>
                <a:latin typeface="Quicksand"/>
                <a:sym typeface="Quicksand"/>
              </a:rPr>
              <a:t> maatregelen </a:t>
            </a:r>
          </a:p>
          <a:p>
            <a:pPr marL="704850" lvl="6" indent="-342900">
              <a:buClr>
                <a:srgbClr val="434343"/>
              </a:buClr>
              <a:buSzPct val="100000"/>
              <a:buFont typeface="PT Sans Narrow" panose="020B0506020203020204" pitchFamily="34" charset="0"/>
              <a:buChar char="-"/>
            </a:pPr>
            <a:r>
              <a:rPr lang="nl-NL" sz="2200" dirty="0">
                <a:solidFill>
                  <a:srgbClr val="434343"/>
                </a:solidFill>
                <a:latin typeface="Quicksand"/>
                <a:sym typeface="Quicksand"/>
              </a:rPr>
              <a:t>ook </a:t>
            </a:r>
            <a:r>
              <a:rPr lang="nl-NL" sz="2200" dirty="0" err="1">
                <a:solidFill>
                  <a:srgbClr val="434343"/>
                </a:solidFill>
                <a:latin typeface="Quicksand"/>
                <a:sym typeface="Quicksand"/>
              </a:rPr>
              <a:t>vrijliggend</a:t>
            </a:r>
            <a:r>
              <a:rPr lang="nl-NL" sz="2200" dirty="0">
                <a:solidFill>
                  <a:srgbClr val="434343"/>
                </a:solidFill>
                <a:latin typeface="Quicksand"/>
                <a:sym typeface="Quicksand"/>
              </a:rPr>
              <a:t> fietspad langs de Johan Willem  Frisostraat (tot Appelweg)</a:t>
            </a:r>
          </a:p>
          <a:p>
            <a:pPr marL="342900" lvl="1" indent="-342900">
              <a:buClr>
                <a:srgbClr val="434343"/>
              </a:buClr>
              <a:buSzPct val="100000"/>
              <a:buFont typeface="Courier New" panose="02070309020205020404" pitchFamily="49" charset="0"/>
              <a:buChar char="o"/>
            </a:pPr>
            <a:endParaRPr lang="nl-NL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1" indent="-342900">
              <a:buClr>
                <a:srgbClr val="434343"/>
              </a:buClr>
              <a:buSzPct val="100000"/>
              <a:buFont typeface="Courier New" panose="02070309020205020404" pitchFamily="49" charset="0"/>
              <a:buChar char="o"/>
            </a:pPr>
            <a:r>
              <a:rPr lang="nl-NL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Natuurnetwerk Nederland laat</a:t>
            </a: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 recreatief fietspad toe. Wel </a:t>
            </a:r>
            <a:r>
              <a:rPr lang="nl-NL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natuurcompensatie</a:t>
            </a: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 en versterking natuurbeleving.</a:t>
            </a:r>
          </a:p>
          <a:p>
            <a:pPr marL="342900" lvl="1" indent="-342900">
              <a:buClr>
                <a:srgbClr val="434343"/>
              </a:buClr>
              <a:buSzPct val="100000"/>
              <a:buFont typeface="Courier New" panose="02070309020205020404" pitchFamily="49" charset="0"/>
              <a:buChar char="o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1" indent="-342900">
              <a:buClr>
                <a:srgbClr val="434343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Gewijzigde scope uitwerken voor raadsbesluit</a:t>
            </a:r>
          </a:p>
          <a:p>
            <a:pPr lvl="0" rtl="0">
              <a:spcBef>
                <a:spcPts val="0"/>
              </a:spcBef>
              <a:buClr>
                <a:srgbClr val="434343"/>
              </a:buClr>
              <a:buSzPct val="100000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Clr>
                <a:srgbClr val="434343"/>
              </a:buClr>
              <a:buSzPct val="100000"/>
            </a:pPr>
            <a:b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8955FC3-93A4-4696-BFBB-FCEDE37EBA6D}"/>
              </a:ext>
            </a:extLst>
          </p:cNvPr>
          <p:cNvSpPr/>
          <p:nvPr/>
        </p:nvSpPr>
        <p:spPr>
          <a:xfrm>
            <a:off x="467544" y="476672"/>
            <a:ext cx="792088" cy="792088"/>
          </a:xfrm>
          <a:prstGeom prst="ellipse">
            <a:avLst/>
          </a:prstGeom>
          <a:solidFill>
            <a:srgbClr val="7F9C41"/>
          </a:solidFill>
          <a:ln>
            <a:solidFill>
              <a:srgbClr val="7F9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434343"/>
              </a:solidFill>
            </a:endParaRP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EA67E10D-3C50-4AAD-A2C6-FBAA456CC982}"/>
              </a:ext>
            </a:extLst>
          </p:cNvPr>
          <p:cNvSpPr txBox="1"/>
          <p:nvPr/>
        </p:nvSpPr>
        <p:spPr>
          <a:xfrm>
            <a:off x="467544" y="47086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lang="en" sz="30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95926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1530175" y="2859418"/>
            <a:ext cx="3833913" cy="96228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7F9C41"/>
                </a:solidFill>
              </a:rPr>
              <a:t>Scope</a:t>
            </a:r>
            <a:br>
              <a:rPr lang="en" dirty="0">
                <a:solidFill>
                  <a:srgbClr val="7F9C41"/>
                </a:solidFill>
              </a:rPr>
            </a:br>
            <a:r>
              <a:rPr lang="en" sz="1800" dirty="0">
                <a:solidFill>
                  <a:srgbClr val="7F9C41"/>
                </a:solidFill>
              </a:rPr>
              <a:t>(reikwijdte van het project)</a:t>
            </a:r>
            <a:endParaRPr lang="en" sz="1600" dirty="0">
              <a:solidFill>
                <a:srgbClr val="7F9C41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108050" y="3998582"/>
            <a:ext cx="4472062" cy="22387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1950" marR="0" lvl="0" indent="-2730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tabLst/>
              <a:defRPr/>
            </a:pPr>
            <a:r>
              <a:rPr lang="nl-NL" sz="2200" dirty="0" err="1"/>
              <a:t>Vrijliggend</a:t>
            </a:r>
            <a:r>
              <a:rPr lang="nl-NL" sz="2200" dirty="0"/>
              <a:t> fietspad 3,5 m</a:t>
            </a:r>
          </a:p>
          <a:p>
            <a:pPr marL="361950" marR="0" lvl="0" indent="-2730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tabLst/>
              <a:defRPr/>
            </a:pPr>
            <a:r>
              <a:rPr lang="nl-NL" sz="2200" dirty="0"/>
              <a:t>Koekoekendijk en </a:t>
            </a:r>
            <a:r>
              <a:rPr lang="nl-NL" sz="2200" dirty="0" err="1"/>
              <a:t>Koekoeksedijk</a:t>
            </a:r>
            <a:endParaRPr lang="nl-NL" sz="2200" dirty="0"/>
          </a:p>
          <a:p>
            <a:pPr marL="361950" marR="0" lvl="0" indent="-2730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tabLst/>
              <a:defRPr/>
            </a:pPr>
            <a:r>
              <a:rPr lang="nl-NL" sz="2200" dirty="0"/>
              <a:t>Johan Willem Frisostraat (tot Appelweg)</a:t>
            </a:r>
            <a:br>
              <a:rPr kumimoji="0" lang="nl-NL" sz="2200" b="0" i="0" u="none" strike="noStrike" kern="0" cap="none" spc="0" normalizeH="0" baseline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Quicksand"/>
                <a:sym typeface="Quicksand"/>
              </a:rPr>
            </a:br>
            <a:endParaRPr lang="nl-NL" dirty="0"/>
          </a:p>
        </p:txBody>
      </p:sp>
      <p:sp>
        <p:nvSpPr>
          <p:cNvPr id="110" name="Shape 110"/>
          <p:cNvSpPr txBox="1"/>
          <p:nvPr/>
        </p:nvSpPr>
        <p:spPr>
          <a:xfrm>
            <a:off x="502600" y="3074748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</a:p>
        </p:txBody>
      </p:sp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32503870-0F31-0A5A-2C15-1C5370EC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231" y="237201"/>
            <a:ext cx="3656038" cy="41999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9C4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1619672" y="548680"/>
            <a:ext cx="7246228" cy="45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VERVOLGSTAPPEN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331640" y="1052736"/>
            <a:ext cx="7416773" cy="50127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66700" lvl="0" indent="-266700" rtl="0">
              <a:spcBef>
                <a:spcPts val="0"/>
              </a:spcBef>
              <a:buClr>
                <a:schemeClr val="bg1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Komende maanden:</a:t>
            </a:r>
          </a:p>
          <a:p>
            <a:pPr marL="539750" lvl="0" indent="-177800" rtl="0">
              <a:spcBef>
                <a:spcPts val="0"/>
              </a:spcBef>
              <a:buClr>
                <a:schemeClr val="bg1"/>
              </a:buClr>
              <a:buSzPct val="100000"/>
              <a:buFont typeface="PT Sans Narrow" panose="020B0506020203020204" pitchFamily="34" charset="0"/>
              <a:buChar char="-"/>
            </a:pP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scope doorlopen met de werkgroep</a:t>
            </a:r>
          </a:p>
          <a:p>
            <a:pPr marL="539750" lvl="0" indent="-177800" rtl="0">
              <a:spcBef>
                <a:spcPts val="0"/>
              </a:spcBef>
              <a:buClr>
                <a:schemeClr val="bg1"/>
              </a:buClr>
              <a:buSzPct val="100000"/>
              <a:buFont typeface="PT Sans Narrow" panose="020B0506020203020204" pitchFamily="34" charset="0"/>
              <a:buChar char="-"/>
            </a:pP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rondje stakeholders</a:t>
            </a:r>
          </a:p>
          <a:p>
            <a:pPr marL="539750" lvl="0" indent="-177800" rtl="0">
              <a:spcBef>
                <a:spcPts val="0"/>
              </a:spcBef>
              <a:buClr>
                <a:schemeClr val="bg1"/>
              </a:buClr>
              <a:buSzPct val="100000"/>
              <a:buFont typeface="PT Sans Narrow" panose="020B0506020203020204" pitchFamily="34" charset="0"/>
              <a:buChar char="-"/>
            </a:pPr>
            <a:r>
              <a:rPr lang="nl-NL" sz="2200" dirty="0" err="1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sc</a:t>
            </a: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ope-omschrijving, kostenraming, risicoprofiel 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en planning ten behoeve van het raadsbesluit</a:t>
            </a: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>
                <a:solidFill>
                  <a:schemeClr val="bg1"/>
                </a:solidFill>
                <a:latin typeface="Quicksand"/>
                <a:sym typeface="Quicksand"/>
              </a:rPr>
              <a:t>Eerste helft </a:t>
            </a: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2023: raadsbesluit over scope-uitbreiding en extra benodigd budget </a:t>
            </a:r>
          </a:p>
          <a:p>
            <a:pPr marL="342900" indent="-342900"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Inkoop ingenieursbureau: zo snel mogelijk </a:t>
            </a:r>
            <a:b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starten na raadsbesluit</a:t>
            </a:r>
          </a:p>
          <a:p>
            <a:pPr marL="342900" indent="-342900">
              <a:buClr>
                <a:schemeClr val="bg1"/>
              </a:buClr>
              <a:buSzPct val="100000"/>
              <a:buFont typeface="Quire Sans" panose="020B0502040400020003" pitchFamily="34" charset="0"/>
              <a:buChar char="◦"/>
            </a:pPr>
            <a:endParaRPr lang="en" sz="11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Quire Sans" panose="020B0502040400020003" pitchFamily="34" charset="0"/>
              <a:buChar char="◦"/>
            </a:pPr>
            <a:endParaRPr lang="en" sz="11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>
              <a:buClr>
                <a:schemeClr val="bg1"/>
              </a:buClr>
              <a:buSzPct val="100000"/>
            </a:pPr>
            <a:r>
              <a:rPr lang="en" sz="30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   PLANNING </a:t>
            </a: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(inschatting)</a:t>
            </a:r>
          </a:p>
          <a:p>
            <a:pPr>
              <a:buClr>
                <a:schemeClr val="bg1"/>
              </a:buClr>
              <a:buSzPct val="100000"/>
            </a:pPr>
            <a:r>
              <a:rPr lang="en" sz="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marL="266700" lvl="0" indent="-266700" rtl="0">
              <a:spcBef>
                <a:spcPts val="0"/>
              </a:spcBef>
              <a:buClr>
                <a:schemeClr val="bg1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Voorbereiding en conditionering: circa 2 jaar</a:t>
            </a:r>
          </a:p>
          <a:p>
            <a:pPr marL="266700" lvl="0" indent="-266700" rtl="0">
              <a:spcBef>
                <a:spcPts val="0"/>
              </a:spcBef>
              <a:buClr>
                <a:schemeClr val="bg1"/>
              </a:buClr>
              <a:buSzPct val="100000"/>
              <a:buFont typeface="Quire Sans" panose="020B0502040400020003" pitchFamily="34" charset="0"/>
              <a:buChar char="◦"/>
            </a:pPr>
            <a:r>
              <a:rPr lang="en" sz="22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Uitvoering: circa 1 jaar</a:t>
            </a:r>
          </a:p>
          <a:p>
            <a:pPr>
              <a:buClr>
                <a:srgbClr val="434343"/>
              </a:buClr>
              <a:buSzPct val="100000"/>
            </a:pPr>
            <a:endParaRPr lang="en" sz="22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>
              <a:buClr>
                <a:srgbClr val="434343"/>
              </a:buClr>
              <a:buSzPct val="100000"/>
            </a:pPr>
            <a:endParaRPr lang="en" sz="22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>
              <a:buClr>
                <a:srgbClr val="434343"/>
              </a:buClr>
              <a:buSzPct val="100000"/>
            </a:pPr>
            <a:endParaRPr lang="en" sz="22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Clr>
                <a:srgbClr val="434343"/>
              </a:buClr>
              <a:buSzPct val="100000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Clr>
                <a:srgbClr val="434343"/>
              </a:buClr>
              <a:buSzPct val="100000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rtl="0">
              <a:spcBef>
                <a:spcPts val="0"/>
              </a:spcBef>
              <a:buClr>
                <a:srgbClr val="434343"/>
              </a:buClr>
              <a:buSzPct val="100000"/>
              <a:buFont typeface="Quire Sans" panose="020B0502040400020003" pitchFamily="34" charset="0"/>
              <a:buChar char="◦"/>
            </a:pPr>
            <a:endParaRPr lang="en" sz="2200" dirty="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8955FC3-93A4-4696-BFBB-FCEDE37EBA6D}"/>
              </a:ext>
            </a:extLst>
          </p:cNvPr>
          <p:cNvSpPr/>
          <p:nvPr/>
        </p:nvSpPr>
        <p:spPr>
          <a:xfrm>
            <a:off x="539552" y="476672"/>
            <a:ext cx="792088" cy="792088"/>
          </a:xfrm>
          <a:prstGeom prst="ellipse">
            <a:avLst/>
          </a:prstGeom>
          <a:solidFill>
            <a:srgbClr val="7F9C41"/>
          </a:solidFill>
          <a:ln w="1270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434343"/>
              </a:solidFill>
            </a:endParaRPr>
          </a:p>
        </p:txBody>
      </p:sp>
      <p:pic>
        <p:nvPicPr>
          <p:cNvPr id="6" name="Shape 170">
            <a:extLst>
              <a:ext uri="{FF2B5EF4-FFF2-40B4-BE49-F238E27FC236}">
                <a16:creationId xmlns:a16="http://schemas.microsoft.com/office/drawing/2014/main" id="{7537363A-B27B-4C54-AD2C-016831912686}"/>
              </a:ext>
            </a:extLst>
          </p:cNvPr>
          <p:cNvPicPr preferRelativeResize="0"/>
          <p:nvPr/>
        </p:nvPicPr>
        <p:blipFill>
          <a:blip r:embed="rId3"/>
          <a:srcRect l="75" r="75"/>
          <a:stretch/>
        </p:blipFill>
        <p:spPr>
          <a:xfrm>
            <a:off x="7092280" y="-315416"/>
            <a:ext cx="2376264" cy="2247630"/>
          </a:xfrm>
          <a:prstGeom prst="ellipse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Shape 110">
            <a:extLst>
              <a:ext uri="{FF2B5EF4-FFF2-40B4-BE49-F238E27FC236}">
                <a16:creationId xmlns:a16="http://schemas.microsoft.com/office/drawing/2014/main" id="{EA67E10D-3C50-4AAD-A2C6-FBAA456CC982}"/>
              </a:ext>
            </a:extLst>
          </p:cNvPr>
          <p:cNvSpPr txBox="1"/>
          <p:nvPr/>
        </p:nvSpPr>
        <p:spPr>
          <a:xfrm>
            <a:off x="539552" y="476672"/>
            <a:ext cx="792088" cy="7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lang="en" sz="30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36906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/>
          <a:srcRect l="4966" r="4966"/>
          <a:stretch/>
        </p:blipFill>
        <p:spPr>
          <a:xfrm>
            <a:off x="0" y="-7950"/>
            <a:ext cx="9266726" cy="6858000"/>
          </a:xfrm>
          <a:prstGeom prst="rect">
            <a:avLst/>
          </a:prstGeom>
          <a:solidFill>
            <a:srgbClr val="434343"/>
          </a:solidFill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body" idx="4294967295"/>
          </p:nvPr>
        </p:nvSpPr>
        <p:spPr>
          <a:xfrm>
            <a:off x="895398" y="3830654"/>
            <a:ext cx="6844953" cy="2190634"/>
          </a:xfrm>
          <a:prstGeom prst="rect">
            <a:avLst/>
          </a:prstGeom>
          <a:solidFill>
            <a:srgbClr val="7F9C41">
              <a:alpha val="90000"/>
            </a:srgbClr>
          </a:solidFill>
        </p:spPr>
        <p:txBody>
          <a:bodyPr wrap="square" lIns="180000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/>
              <a:t>BEDANKT!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 b="1" dirty="0"/>
              <a:t>Heeft u nog vragen?</a:t>
            </a:r>
            <a:br>
              <a:rPr lang="en" sz="4800" b="1" dirty="0"/>
            </a:br>
            <a:endParaRPr lang="en" sz="1400" dirty="0">
              <a:latin typeface="+mj-lt"/>
            </a:endParaRPr>
          </a:p>
        </p:txBody>
      </p:sp>
      <p:grpSp>
        <p:nvGrpSpPr>
          <p:cNvPr id="179" name="Shape 179"/>
          <p:cNvGrpSpPr/>
          <p:nvPr/>
        </p:nvGrpSpPr>
        <p:grpSpPr>
          <a:xfrm>
            <a:off x="800299" y="-7800"/>
            <a:ext cx="190200" cy="6857700"/>
            <a:chOff x="808650" y="-7800"/>
            <a:chExt cx="190200" cy="6857700"/>
          </a:xfrm>
        </p:grpSpPr>
        <p:sp>
          <p:nvSpPr>
            <p:cNvPr id="180" name="Shape 180"/>
            <p:cNvSpPr/>
            <p:nvPr/>
          </p:nvSpPr>
          <p:spPr>
            <a:xfrm>
              <a:off x="808650" y="3333900"/>
              <a:ext cx="190200" cy="190200"/>
            </a:xfrm>
            <a:prstGeom prst="ellipse">
              <a:avLst/>
            </a:pr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81" name="Shape 181"/>
            <p:cNvCxnSpPr>
              <a:endCxn id="180" idx="0"/>
            </p:cNvCxnSpPr>
            <p:nvPr/>
          </p:nvCxnSpPr>
          <p:spPr>
            <a:xfrm>
              <a:off x="903750" y="-7800"/>
              <a:ext cx="0" cy="3341700"/>
            </a:xfrm>
            <a:prstGeom prst="straightConnector1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2" name="Shape 182"/>
            <p:cNvCxnSpPr>
              <a:stCxn id="180" idx="4"/>
            </p:cNvCxnSpPr>
            <p:nvPr/>
          </p:nvCxnSpPr>
          <p:spPr>
            <a:xfrm>
              <a:off x="903750" y="3524100"/>
              <a:ext cx="0" cy="3325800"/>
            </a:xfrm>
            <a:prstGeom prst="straightConnector1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Moerdij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194</Words>
  <Application>Microsoft Office PowerPoint</Application>
  <PresentationFormat>Diavoorstelling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PT Sans Narrow</vt:lpstr>
      <vt:lpstr>Quicksand</vt:lpstr>
      <vt:lpstr>Courier New</vt:lpstr>
      <vt:lpstr>Quire Sans</vt:lpstr>
      <vt:lpstr>Arial</vt:lpstr>
      <vt:lpstr>Moerdijk template</vt:lpstr>
      <vt:lpstr>Fietspad  Moerdijk-Zevenbergen Stand van zaken 22 september 2022</vt:lpstr>
      <vt:lpstr>Hallo!</vt:lpstr>
      <vt:lpstr>WAT GAAN WE VANDAAG BESPREKEN?</vt:lpstr>
      <vt:lpstr>NIEUWE ONTWIKKELINGEN</vt:lpstr>
      <vt:lpstr>Scope (reikwijdte van het project)</vt:lpstr>
      <vt:lpstr>VERVOLGSTAPPEN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INSTRUCTIES VOOR GEBRUIK</dc:title>
  <dc:creator>Gool van, Rob</dc:creator>
  <cp:lastModifiedBy>Leijdens, Jeroen</cp:lastModifiedBy>
  <cp:revision>50</cp:revision>
  <cp:lastPrinted>2022-09-22T12:33:53Z</cp:lastPrinted>
  <dcterms:modified xsi:type="dcterms:W3CDTF">2022-09-30T07:23:20Z</dcterms:modified>
</cp:coreProperties>
</file>